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1"/>
  </p:notesMasterIdLst>
  <p:sldIdLst>
    <p:sldId id="256" r:id="rId4"/>
    <p:sldId id="2478" r:id="rId5"/>
    <p:sldId id="267" r:id="rId6"/>
    <p:sldId id="268" r:id="rId7"/>
    <p:sldId id="271" r:id="rId8"/>
    <p:sldId id="2257" r:id="rId9"/>
    <p:sldId id="269" r:id="rId10"/>
    <p:sldId id="272" r:id="rId11"/>
    <p:sldId id="273" r:id="rId12"/>
    <p:sldId id="274" r:id="rId13"/>
    <p:sldId id="2253" r:id="rId14"/>
    <p:sldId id="2260" r:id="rId15"/>
    <p:sldId id="2261" r:id="rId16"/>
    <p:sldId id="2258" r:id="rId17"/>
    <p:sldId id="270" r:id="rId18"/>
    <p:sldId id="2259" r:id="rId19"/>
    <p:sldId id="2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7" autoAdjust="0"/>
    <p:restoredTop sz="94660"/>
  </p:normalViewPr>
  <p:slideViewPr>
    <p:cSldViewPr snapToGrid="0">
      <p:cViewPr varScale="1">
        <p:scale>
          <a:sx n="95" d="100"/>
          <a:sy n="95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AE38A-37C7-46D5-9E94-2ACEA55BC58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4766B-5E5E-41B1-9AC0-4D38502E6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4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405B2-37B5-7F40-AF49-31AE6B7CE7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752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Few other tips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405B2-37B5-7F40-AF49-31AE6B7CE7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396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you can’t get to a full yes.. Too many unknowns – float as just “discovery”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405B2-37B5-7F40-AF49-31AE6B7CE7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86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are on to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405B2-37B5-7F40-AF49-31AE6B7CE7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575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Don’t boil the ocean.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405B2-37B5-7F40-AF49-31AE6B7CE7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708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Our colleagues don’t often get a chance to hear them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405B2-37B5-7F40-AF49-31AE6B7CE7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706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 some clinical background on how things could be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405B2-37B5-7F40-AF49-31AE6B7CE7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41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Vision mission </a:t>
            </a:r>
            <a:r>
              <a:rPr lang="en-US" err="1"/>
              <a:t>strat</a:t>
            </a:r>
            <a:r>
              <a:rPr lang="en-US"/>
              <a:t>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405B2-37B5-7F40-AF49-31AE6B7CE7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574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financial ROI, state that; But better care is enough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405B2-37B5-7F40-AF49-31AE6B7CE7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049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Engineers are problem solvers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405B2-37B5-7F40-AF49-31AE6B7CE7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265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Give a sense of how long it might take to complete.</a:t>
            </a:r>
            <a:br>
              <a:rPr lang="en-US"/>
            </a:br>
            <a:endParaRPr lang="en-US"/>
          </a:p>
          <a:p>
            <a:endParaRPr lang="en-US"/>
          </a:p>
          <a:p>
            <a:r>
              <a:rPr lang="en-US"/>
              <a:t>If you don’t know.. Float as “Discovery” 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405B2-37B5-7F40-AF49-31AE6B7CE7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196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Even if you do everything right.. You may still hear NO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405B2-37B5-7F40-AF49-31AE6B7CE7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134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use your skills.. You are great communicators.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405B2-37B5-7F40-AF49-31AE6B7CE7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4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9EFD1-CCCB-C10A-A38B-9BD6B55CD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5318D-D7A2-D972-42C0-370AE446F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2C9A0-98DA-9457-1D49-4CFFC71D6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E631-B755-4B61-AEBD-3C8988E9D23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CF22E-70B2-D633-4F3B-9E51D395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71308-332B-24C7-7669-EAD2CF8DC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E862-647A-4557-994F-602E83632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8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E7E5-1BBD-19A7-5AC1-81FADBAB1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98DEF-CBD7-A8C8-4119-493F8A6DB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C90D7-49CD-7AAA-E61E-FDCFF469B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E631-B755-4B61-AEBD-3C8988E9D23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49B26-18A0-B6C7-4616-9884ED44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90D54-D497-A2AA-425B-1FEB0AFC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E862-647A-4557-994F-602E83632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4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126E09-FC4C-D96E-9D33-65968504F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3552E5-1435-58F8-90CF-C0F7EB6E4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3BCE8-C0BA-5D1A-0415-34EF56DA4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E631-B755-4B61-AEBD-3C8988E9D23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59CEA-7D4C-840B-0160-3DE8851E8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228CF-9309-F60C-7167-CE60BA11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E862-647A-4557-994F-602E83632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C9B0-87EE-EDE5-FCD0-469BBCA9C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1B4E8-E66E-7F1D-7B74-CFF8DEBDA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2E424-E038-97EB-2C94-CA49A7829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8C58-77F3-6E4A-8696-11ACA8A7A088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D8E13-631B-CD4C-830C-4AE97D6D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54746-DC06-FEC7-9783-17A08299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EADC-A97C-004D-9911-DB8E8BC53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67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52FF2-F0FC-EA5F-1E31-7FA858A4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A99FB-53B9-C991-618C-21DD298C7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9D085-EA4C-0DA3-550E-4EEBD4CB1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8C58-77F3-6E4A-8696-11ACA8A7A088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317AB-8D76-1D87-E41F-658ABCC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6E138-3BD4-DA22-5E2C-EB3D2E720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EADC-A97C-004D-9911-DB8E8BC53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2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8BD87-67C7-EEDF-BEFF-6286785E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CDAA8-4844-EE39-133D-C6E338AC2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411A2-138D-676B-E551-94A1367ED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8C58-77F3-6E4A-8696-11ACA8A7A088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FF1E-15A5-E0D8-EB01-B0C389167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A2424-76D2-B2A0-59BD-0065D80E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EADC-A97C-004D-9911-DB8E8BC53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21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04672-1AA5-F522-BB5B-27A7833EF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7E2B8-ED9F-B525-DCC6-454C06D6FC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C4A38-E281-73FD-7138-B067EB74B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2BF42-1EBB-2F2F-1790-536487BB7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8C58-77F3-6E4A-8696-11ACA8A7A088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1FEF7-D6BD-36EA-4087-AF807360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904F7-290D-2DAF-1DD8-E9CE2E85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EADC-A97C-004D-9911-DB8E8BC53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09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A4F06-41CF-493F-4BCE-A3997D92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09AA4-27B7-F072-5722-7E2E72AF8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92D58-0FEE-42D1-1FEB-A92C5B2CB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884D85-FB6A-25ED-0826-33FDF5E4F6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C519A5-D909-95FC-3B50-7D26128657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A837C1-D78E-C752-AE58-15729381C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8C58-77F3-6E4A-8696-11ACA8A7A088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4412E2-50EA-1C71-FE34-CE1A5881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45AF34-E2A3-FB8E-98DE-244B4379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EADC-A97C-004D-9911-DB8E8BC53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93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3C2D-8688-D555-FDC6-554CF763F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119024-852B-5798-0F60-3496E1364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8C58-77F3-6E4A-8696-11ACA8A7A088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B5F0A7-E90E-FEEB-A506-89B3C53E8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7EE113-F24E-1769-C604-0773179E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EADC-A97C-004D-9911-DB8E8BC53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82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31D451-72FD-9852-4AD4-9D3F4D32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8C58-77F3-6E4A-8696-11ACA8A7A088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A091A8-2265-6CD3-8365-350F72CB5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1C522-B680-0887-098C-687117D02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EADC-A97C-004D-9911-DB8E8BC53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54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313B7-EF53-B1B7-5C52-3A988C4F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FF28C-9B23-2D0F-D03B-F87EFBBBF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CECEB-0C45-ED33-237C-FCD43FC7B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6B8EC-1713-D40C-9FD1-87B2D0F8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8C58-77F3-6E4A-8696-11ACA8A7A088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AD77B-3066-3347-FA3D-AEC9ECA8C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ADE3-81FD-44A1-314F-0A69397DB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EADC-A97C-004D-9911-DB8E8BC53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7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5A12-ACD6-D7AF-F048-BB4E37CF6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54BEB-E654-5631-5B69-C3A655D44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1EBC7-0F30-B7C2-FF70-695007B22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E631-B755-4B61-AEBD-3C8988E9D23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5387D-1619-B6D8-E9BA-F7352A833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619E9-6587-E9C3-5089-C23DF231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E862-647A-4557-994F-602E83632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15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BCE04-D6AF-F030-9ECE-C221785CB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835B13-31B7-1480-7152-76F58FDC38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3C2CD-3146-CDFC-E6EC-497D2F52E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4052D-D210-DA9E-A7D4-B14B98600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8C58-77F3-6E4A-8696-11ACA8A7A088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9C2BB-BD50-2C67-0FB0-44ADD52F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10A40-89AC-126C-0E00-035EB309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EADC-A97C-004D-9911-DB8E8BC53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99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E3BE9-0A24-F7C1-114D-79184D94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2575BD-7B7A-7966-E807-1B91B9C0E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47D8E-BF74-B2C9-00DD-854A0789E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8C58-77F3-6E4A-8696-11ACA8A7A088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E53A6-3D49-219C-5281-CFBFDFA01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8E4D2-2694-761A-B55F-F763AD4F9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EADC-A97C-004D-9911-DB8E8BC53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32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34BC81-ED5D-C5D6-8EA0-4DF140136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48C16-276A-93E2-3A28-B543FFD0F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4CD04-DBBD-1F8A-5A94-A62998C5B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8C58-77F3-6E4A-8696-11ACA8A7A088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A5153-B0D0-EBEA-7EE1-3EB5FA2D2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892D8-A162-8A3F-C0AA-40318AFB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EADC-A97C-004D-9911-DB8E8BC53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49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image_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25" y="0"/>
            <a:ext cx="12172946" cy="685621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BDCCCC3-54FF-196B-6FBE-06B8170C0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1" y="3045554"/>
            <a:ext cx="5525938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198"/>
              </a:lnSpc>
              <a:defRPr sz="4799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DD6313BA-810B-C6C9-6278-3779B1EB45C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731" y="5642704"/>
            <a:ext cx="5527526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/>
              <a:t>Date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0ABB5CD-D3F1-A844-8E3F-812474B7CC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496" y="5117702"/>
            <a:ext cx="5522763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299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299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299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299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299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299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299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299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299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1206F3-4206-9ED8-DFCF-5E63354E9A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319" y="2126157"/>
            <a:ext cx="5525939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299"/>
              </a:lnSpc>
              <a:spcAft>
                <a:spcPts val="0"/>
              </a:spcAft>
              <a:defRPr sz="1999" b="0">
                <a:solidFill>
                  <a:schemeClr val="accent2"/>
                </a:solidFill>
              </a:defRPr>
            </a:lvl1pPr>
            <a:lvl2pPr marL="0" indent="0">
              <a:lnSpc>
                <a:spcPts val="2299"/>
              </a:lnSpc>
              <a:spcAft>
                <a:spcPts val="0"/>
              </a:spcAft>
              <a:buFontTx/>
              <a:buNone/>
              <a:defRPr sz="1999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299"/>
              </a:lnSpc>
              <a:spcAft>
                <a:spcPts val="0"/>
              </a:spcAft>
              <a:buFontTx/>
              <a:buNone/>
              <a:defRPr sz="1999" b="0">
                <a:solidFill>
                  <a:schemeClr val="accent2"/>
                </a:solidFill>
              </a:defRPr>
            </a:lvl3pPr>
            <a:lvl4pPr marL="0" indent="0">
              <a:lnSpc>
                <a:spcPts val="2299"/>
              </a:lnSpc>
              <a:spcAft>
                <a:spcPts val="0"/>
              </a:spcAft>
              <a:buFontTx/>
              <a:buNone/>
              <a:defRPr sz="1999" b="0">
                <a:solidFill>
                  <a:schemeClr val="accent2"/>
                </a:solidFill>
              </a:defRPr>
            </a:lvl4pPr>
            <a:lvl5pPr marL="0" indent="0">
              <a:lnSpc>
                <a:spcPts val="2299"/>
              </a:lnSpc>
              <a:spcAft>
                <a:spcPts val="0"/>
              </a:spcAft>
              <a:buFontTx/>
              <a:buNone/>
              <a:defRPr sz="1999" b="0">
                <a:solidFill>
                  <a:schemeClr val="accent2"/>
                </a:solidFill>
              </a:defRPr>
            </a:lvl5pPr>
            <a:lvl6pPr marL="0" indent="0">
              <a:lnSpc>
                <a:spcPts val="2299"/>
              </a:lnSpc>
              <a:spcAft>
                <a:spcPts val="0"/>
              </a:spcAft>
              <a:buFontTx/>
              <a:buNone/>
              <a:defRPr sz="1999" b="0">
                <a:solidFill>
                  <a:schemeClr val="accent2"/>
                </a:solidFill>
              </a:defRPr>
            </a:lvl6pPr>
            <a:lvl7pPr marL="0" indent="0">
              <a:lnSpc>
                <a:spcPts val="2299"/>
              </a:lnSpc>
              <a:spcAft>
                <a:spcPts val="0"/>
              </a:spcAft>
              <a:buFontTx/>
              <a:buNone/>
              <a:defRPr sz="1999" b="0">
                <a:solidFill>
                  <a:schemeClr val="accent2"/>
                </a:solidFill>
              </a:defRPr>
            </a:lvl7pPr>
            <a:lvl8pPr marL="0" indent="0">
              <a:lnSpc>
                <a:spcPts val="2299"/>
              </a:lnSpc>
              <a:spcAft>
                <a:spcPts val="0"/>
              </a:spcAft>
              <a:buFontTx/>
              <a:buNone/>
              <a:defRPr sz="1999" b="0">
                <a:solidFill>
                  <a:schemeClr val="accent2"/>
                </a:solidFill>
              </a:defRPr>
            </a:lvl8pPr>
            <a:lvl9pPr marL="0" indent="0">
              <a:lnSpc>
                <a:spcPts val="2299"/>
              </a:lnSpc>
              <a:spcAft>
                <a:spcPts val="0"/>
              </a:spcAft>
              <a:buFontTx/>
              <a:buNone/>
              <a:defRPr sz="1999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2AB5DD5-9F83-2B1E-B5EB-F70A524CA4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731" y="379415"/>
            <a:ext cx="1689298" cy="742785"/>
          </a:xfrm>
          <a:prstGeom prst="rect">
            <a:avLst/>
          </a:prstGeom>
        </p:spPr>
      </p:pic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39646122-3B80-639C-CB75-8A11E277725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0495" y="6215347"/>
            <a:ext cx="1684535" cy="526482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organizational logo or delete if none</a:t>
            </a:r>
          </a:p>
        </p:txBody>
      </p:sp>
    </p:spTree>
    <p:extLst>
      <p:ext uri="{BB962C8B-B14F-4D97-AF65-F5344CB8AC3E}">
        <p14:creationId xmlns:p14="http://schemas.microsoft.com/office/powerpoint/2010/main" val="4159645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lue 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429000"/>
            <a:ext cx="1219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57600"/>
            <a:ext cx="10363200" cy="762000"/>
          </a:xfrm>
        </p:spPr>
        <p:txBody>
          <a:bodyPr/>
          <a:lstStyle>
            <a:lvl1pPr marL="0" indent="0" algn="l">
              <a:buNone/>
              <a:defRPr sz="2699" spc="-11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4CC169-F6BB-4E3F-9150-6462DB9E28D0}" type="datetime1">
              <a:rPr lang="en-US"/>
              <a:pPr>
                <a:defRPr/>
              </a:pPr>
              <a:t>2/24/2023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265A764B-FFB1-403F-9835-C0ECE9CE313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6354" y="71764"/>
            <a:ext cx="2293396" cy="69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93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lue 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295400"/>
            <a:ext cx="12192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10972801" cy="457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23DD09-252E-4EFF-8D86-B3A52D03C033}" type="datetime1">
              <a:rPr lang="en-US"/>
              <a:pPr>
                <a:defRPr/>
              </a:pPr>
              <a:t>2/24/2023</a:t>
            </a:fld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8342DF17-CB85-4BB2-B991-8A7E9C9F6A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888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F654B1-19B5-4AD0-8787-7E7481B0780A}" type="datetime1">
              <a:rPr lang="en-US"/>
              <a:pPr>
                <a:defRPr/>
              </a:pPr>
              <a:t>2/24/2023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DC320AE5-2546-4250-AC60-45EBCC4E1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449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32C82F-02D6-4F55-BDF6-151428B2AFD3}" type="datetime1">
              <a:rPr lang="en-US" smtClean="0"/>
              <a:pPr>
                <a:defRPr/>
              </a:pPr>
              <a:t>2/24/2023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4B7B96-200C-4B41-B337-654BFCBF9D9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147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3429001"/>
            <a:ext cx="11326284" cy="1362075"/>
          </a:xfrm>
        </p:spPr>
        <p:txBody>
          <a:bodyPr anchor="t"/>
          <a:lstStyle>
            <a:lvl1pPr algn="l">
              <a:defRPr sz="2999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" y="1928818"/>
            <a:ext cx="11326284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7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39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18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398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678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5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37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632626-64D0-4855-AAE5-759844E15060}" type="datetime1">
              <a:rPr lang="en-US"/>
              <a:pPr>
                <a:defRPr/>
              </a:pPr>
              <a:t>2/24/2023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567EFF37-80C9-4A40-B53D-263EC396D0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795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129E7B-8A86-4502-A922-FF1C6E66B97D}" type="datetime1">
              <a:rPr lang="en-US"/>
              <a:pPr>
                <a:defRPr/>
              </a:pPr>
              <a:t>2/24/2023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5012AA9D-AEEC-4937-9F12-D43C18455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16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7FEEF-DBDC-2884-4D6C-7200E1F0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AB34E-58AA-9799-D878-C489BACF3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7376A-C554-204E-74B5-37D5202A5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E631-B755-4B61-AEBD-3C8988E9D23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13F0D-E54F-7E6E-C39E-DCF25849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A7956-7F44-6114-5BFC-614FC9FCE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E862-647A-4557-994F-602E83632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127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97" indent="0">
              <a:buNone/>
              <a:defRPr sz="1500" b="1"/>
            </a:lvl2pPr>
            <a:lvl3pPr marL="685594" indent="0">
              <a:buNone/>
              <a:defRPr sz="1350" b="1"/>
            </a:lvl3pPr>
            <a:lvl4pPr marL="1028391" indent="0">
              <a:buNone/>
              <a:defRPr sz="1200" b="1"/>
            </a:lvl4pPr>
            <a:lvl5pPr marL="1371189" indent="0">
              <a:buNone/>
              <a:defRPr sz="1200" b="1"/>
            </a:lvl5pPr>
            <a:lvl6pPr marL="1713986" indent="0">
              <a:buNone/>
              <a:defRPr sz="1200" b="1"/>
            </a:lvl6pPr>
            <a:lvl7pPr marL="2056783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1799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97" indent="0">
              <a:buNone/>
              <a:defRPr sz="1500" b="1"/>
            </a:lvl2pPr>
            <a:lvl3pPr marL="685594" indent="0">
              <a:buNone/>
              <a:defRPr sz="1350" b="1"/>
            </a:lvl3pPr>
            <a:lvl4pPr marL="1028391" indent="0">
              <a:buNone/>
              <a:defRPr sz="1200" b="1"/>
            </a:lvl4pPr>
            <a:lvl5pPr marL="1371189" indent="0">
              <a:buNone/>
              <a:defRPr sz="1200" b="1"/>
            </a:lvl5pPr>
            <a:lvl6pPr marL="1713986" indent="0">
              <a:buNone/>
              <a:defRPr sz="1200" b="1"/>
            </a:lvl6pPr>
            <a:lvl7pPr marL="2056783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799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09696F-D634-483B-9973-961B49754ADA}" type="datetime1">
              <a:rPr lang="en-US"/>
              <a:pPr>
                <a:defRPr/>
              </a:pPr>
              <a:t>2/24/2023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6CA4950A-9579-47B8-A267-598FD5E6FD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006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725EAA-D9F5-4845-A8FB-E46B2F4FD3D8}" type="datetime1">
              <a:rPr lang="en-US"/>
              <a:pPr>
                <a:defRPr/>
              </a:pPr>
              <a:t>2/24/2023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6E24B446-BC57-4C08-A117-0897A7379F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266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190C48-D7E6-4B61-BB32-842EC99967E5}" type="datetime1">
              <a:rPr lang="en-US"/>
              <a:pPr>
                <a:defRPr/>
              </a:pPr>
              <a:t>2/24/2023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810503D1-5CC6-41D0-9034-85AC16B28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162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797" indent="0">
              <a:buNone/>
              <a:defRPr sz="900"/>
            </a:lvl2pPr>
            <a:lvl3pPr marL="685594" indent="0">
              <a:buNone/>
              <a:defRPr sz="750"/>
            </a:lvl3pPr>
            <a:lvl4pPr marL="1028391" indent="0">
              <a:buNone/>
              <a:defRPr sz="675"/>
            </a:lvl4pPr>
            <a:lvl5pPr marL="1371189" indent="0">
              <a:buNone/>
              <a:defRPr sz="675"/>
            </a:lvl5pPr>
            <a:lvl6pPr marL="1713986" indent="0">
              <a:buNone/>
              <a:defRPr sz="675"/>
            </a:lvl6pPr>
            <a:lvl7pPr marL="2056783" indent="0">
              <a:buNone/>
              <a:defRPr sz="675"/>
            </a:lvl7pPr>
            <a:lvl8pPr marL="2399580" indent="0">
              <a:buNone/>
              <a:defRPr sz="675"/>
            </a:lvl8pPr>
            <a:lvl9pPr marL="274237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56CC33C-43AB-464B-8732-8E3A936E9598}" type="datetime1">
              <a:rPr lang="en-US"/>
              <a:pPr>
                <a:defRPr/>
              </a:pPr>
              <a:t>2/24/2023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0BE9C1DE-E9F2-4726-A8EF-A3D96C61D0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539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2399"/>
            </a:lvl1pPr>
            <a:lvl2pPr marL="342797" indent="0">
              <a:buNone/>
              <a:defRPr sz="2099"/>
            </a:lvl2pPr>
            <a:lvl3pPr marL="685594" indent="0">
              <a:buNone/>
              <a:defRPr sz="1799"/>
            </a:lvl3pPr>
            <a:lvl4pPr marL="1028391" indent="0">
              <a:buNone/>
              <a:defRPr sz="1500"/>
            </a:lvl4pPr>
            <a:lvl5pPr marL="1371189" indent="0">
              <a:buNone/>
              <a:defRPr sz="1500"/>
            </a:lvl5pPr>
            <a:lvl6pPr marL="1713986" indent="0">
              <a:buNone/>
              <a:defRPr sz="1500"/>
            </a:lvl6pPr>
            <a:lvl7pPr marL="2056783" indent="0">
              <a:buNone/>
              <a:defRPr sz="1500"/>
            </a:lvl7pPr>
            <a:lvl8pPr marL="2399580" indent="0">
              <a:buNone/>
              <a:defRPr sz="1500"/>
            </a:lvl8pPr>
            <a:lvl9pPr marL="2742377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797" indent="0">
              <a:buNone/>
              <a:defRPr sz="900"/>
            </a:lvl2pPr>
            <a:lvl3pPr marL="685594" indent="0">
              <a:buNone/>
              <a:defRPr sz="750"/>
            </a:lvl3pPr>
            <a:lvl4pPr marL="1028391" indent="0">
              <a:buNone/>
              <a:defRPr sz="675"/>
            </a:lvl4pPr>
            <a:lvl5pPr marL="1371189" indent="0">
              <a:buNone/>
              <a:defRPr sz="675"/>
            </a:lvl5pPr>
            <a:lvl6pPr marL="1713986" indent="0">
              <a:buNone/>
              <a:defRPr sz="675"/>
            </a:lvl6pPr>
            <a:lvl7pPr marL="2056783" indent="0">
              <a:buNone/>
              <a:defRPr sz="675"/>
            </a:lvl7pPr>
            <a:lvl8pPr marL="2399580" indent="0">
              <a:buNone/>
              <a:defRPr sz="675"/>
            </a:lvl8pPr>
            <a:lvl9pPr marL="274237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34F8B3-35B7-4DD9-9E40-E849F07BBDD4}" type="datetime1">
              <a:rPr lang="en-US"/>
              <a:pPr>
                <a:defRPr/>
              </a:pPr>
              <a:t>2/24/2023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A8CF3DC8-AA9C-4901-AB54-B852067FD5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592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5C23D79-72CD-4E4F-AD6C-2BC6CC50CFF1}" type="datetime1">
              <a:rPr lang="en-US"/>
              <a:pPr>
                <a:defRPr/>
              </a:pPr>
              <a:t>2/24/2023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E563BDB6-04AC-4A31-807C-0F015BCC10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504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D2686A-D7CF-4D21-BFA3-4C3243105751}" type="datetime1">
              <a:rPr lang="en-US"/>
              <a:pPr>
                <a:defRPr/>
              </a:pPr>
              <a:t>2/24/2023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6C11EBDF-153B-46E0-A230-F14D80F69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1781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2247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445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C37AE-EFAB-8DF3-2076-F64B4A902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DE21D-CFA2-F5DD-87E1-987298789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83DA6-EE35-A408-CBC1-66BCD7C61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B22BB-60D4-2634-F59F-3CEB8E202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E631-B755-4B61-AEBD-3C8988E9D23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E96C9-6EA2-D429-2983-51B2652A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E489E-226F-6A14-B9CE-4B8685DA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E862-647A-4557-994F-602E83632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0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2E0E0-E800-1F10-A701-71D94BA1C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9B4CF-AAE7-C252-B101-1BF7EC997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4D41B-5A16-78CD-E129-C03D2B583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63D654-2611-E463-C862-FAF48663C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5D3163-614C-32EC-6A82-CC59F1D4D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FCF463-6BB7-0150-202A-C1FB5F0F6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E631-B755-4B61-AEBD-3C8988E9D23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AF1D25-25C3-AC35-C9C0-F11E3F28C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F5AA9D-F248-9A84-9F19-3EC229616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E862-647A-4557-994F-602E83632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5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9020A-13E7-B05F-2E67-358326FD0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060F1C-F202-122D-22C7-6A2313220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E631-B755-4B61-AEBD-3C8988E9D23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1889C-B173-5C39-5EC9-B84EBBA47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78703-E5C4-B6AC-3A75-734894580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E862-647A-4557-994F-602E83632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4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876315-595E-3CFB-F070-35D861A28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E631-B755-4B61-AEBD-3C8988E9D23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223E0A-1F73-2997-2773-BD0AE80BA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2CEF5-6F72-C2B8-A816-E07708353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E862-647A-4557-994F-602E83632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5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338DD-3315-6E93-D8C2-683337FC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291D7-0C82-2179-6C50-C15E9E16D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023E1-8AC6-A0FC-65D1-C1C36FF64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A843A7-E784-C317-2100-843D31E01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E631-B755-4B61-AEBD-3C8988E9D23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13B64-3AA3-A7B5-ECB3-C6CBD393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A5F34-5E44-0B6D-B82F-D7C9C9ECF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E862-647A-4557-994F-602E83632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7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91A9F-5E36-0C85-A384-7C9140F06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DF6557-B6AC-4011-79BD-FFBD09AE3C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E3F40-BF5C-E231-D720-6F73A119D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A5131-3545-DDE1-397E-1C7C71943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E631-B755-4B61-AEBD-3C8988E9D23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FF9AE1-9791-9A61-4652-DFDC7AD4A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FF683-DF4E-9788-DDC6-B8E71F73C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E862-647A-4557-994F-602E83632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7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C3619C-E1FF-19A0-D458-96CA1B5C4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6FF79-EFB5-5564-6A5B-982621BED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24561-8760-2293-586E-06D2AD1273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4E631-B755-4B61-AEBD-3C8988E9D23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159F7-EA5F-DA9E-6017-E7A8E9873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AD83F-3BBF-42B1-8362-0082357E3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4E862-647A-4557-994F-602E83632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2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9BD481-51E5-F3D4-EDF5-4D14EEFA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6086B-A488-161F-1742-8037C3AB1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57FF9-229F-7E38-6385-3A66696A8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38C58-77F3-6E4A-8696-11ACA8A7A088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FC4A8-303B-1717-7D5E-1C8A3E687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0F203-0D82-02AB-D2D0-A2290DA6C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7EADC-A97C-004D-9911-DB8E8BC53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9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6354" y="71764"/>
            <a:ext cx="2293396" cy="6996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1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A32C82F-02D6-4F55-BDF6-151428B2AFD3}" type="datetime1">
              <a:rPr lang="en-US"/>
              <a:pPr>
                <a:defRPr/>
              </a:pPr>
              <a:t>2/24/2023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14B7B96-200C-4B41-B337-654BFCBF9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28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hdr="0"/>
  <p:txStyles>
    <p:titleStyle>
      <a:lvl1pPr algn="l" defTabSz="685594" rtl="0" eaLnBrk="0" fontAlgn="base" hangingPunct="0">
        <a:spcBef>
          <a:spcPct val="0"/>
        </a:spcBef>
        <a:spcAft>
          <a:spcPct val="0"/>
        </a:spcAft>
        <a:defRPr sz="2699" b="1" kern="1200" spc="-113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594" rtl="0" eaLnBrk="0" fontAlgn="base" hangingPunct="0">
        <a:spcBef>
          <a:spcPct val="0"/>
        </a:spcBef>
        <a:spcAft>
          <a:spcPct val="0"/>
        </a:spcAft>
        <a:defRPr sz="2699" b="1">
          <a:solidFill>
            <a:schemeClr val="tx2"/>
          </a:solidFill>
          <a:latin typeface="Frutiger 45 Light"/>
        </a:defRPr>
      </a:lvl2pPr>
      <a:lvl3pPr algn="l" defTabSz="685594" rtl="0" eaLnBrk="0" fontAlgn="base" hangingPunct="0">
        <a:spcBef>
          <a:spcPct val="0"/>
        </a:spcBef>
        <a:spcAft>
          <a:spcPct val="0"/>
        </a:spcAft>
        <a:defRPr sz="2699" b="1">
          <a:solidFill>
            <a:schemeClr val="tx2"/>
          </a:solidFill>
          <a:latin typeface="Frutiger 45 Light"/>
        </a:defRPr>
      </a:lvl3pPr>
      <a:lvl4pPr algn="l" defTabSz="685594" rtl="0" eaLnBrk="0" fontAlgn="base" hangingPunct="0">
        <a:spcBef>
          <a:spcPct val="0"/>
        </a:spcBef>
        <a:spcAft>
          <a:spcPct val="0"/>
        </a:spcAft>
        <a:defRPr sz="2699" b="1">
          <a:solidFill>
            <a:schemeClr val="tx2"/>
          </a:solidFill>
          <a:latin typeface="Frutiger 45 Light"/>
        </a:defRPr>
      </a:lvl4pPr>
      <a:lvl5pPr algn="l" defTabSz="685594" rtl="0" eaLnBrk="0" fontAlgn="base" hangingPunct="0">
        <a:spcBef>
          <a:spcPct val="0"/>
        </a:spcBef>
        <a:spcAft>
          <a:spcPct val="0"/>
        </a:spcAft>
        <a:defRPr sz="2699" b="1">
          <a:solidFill>
            <a:schemeClr val="tx2"/>
          </a:solidFill>
          <a:latin typeface="Frutiger 45 Light"/>
        </a:defRPr>
      </a:lvl5pPr>
      <a:lvl6pPr marL="457063" algn="l" defTabSz="685594" rtl="0" fontAlgn="base">
        <a:spcBef>
          <a:spcPct val="0"/>
        </a:spcBef>
        <a:spcAft>
          <a:spcPct val="0"/>
        </a:spcAft>
        <a:defRPr sz="2699" b="1">
          <a:solidFill>
            <a:schemeClr val="tx2"/>
          </a:solidFill>
          <a:latin typeface="Frutiger 45 Light"/>
        </a:defRPr>
      </a:lvl6pPr>
      <a:lvl7pPr marL="914126" algn="l" defTabSz="685594" rtl="0" fontAlgn="base">
        <a:spcBef>
          <a:spcPct val="0"/>
        </a:spcBef>
        <a:spcAft>
          <a:spcPct val="0"/>
        </a:spcAft>
        <a:defRPr sz="2699" b="1">
          <a:solidFill>
            <a:schemeClr val="tx2"/>
          </a:solidFill>
          <a:latin typeface="Frutiger 45 Light"/>
        </a:defRPr>
      </a:lvl7pPr>
      <a:lvl8pPr marL="1371189" algn="l" defTabSz="685594" rtl="0" fontAlgn="base">
        <a:spcBef>
          <a:spcPct val="0"/>
        </a:spcBef>
        <a:spcAft>
          <a:spcPct val="0"/>
        </a:spcAft>
        <a:defRPr sz="2699" b="1">
          <a:solidFill>
            <a:schemeClr val="tx2"/>
          </a:solidFill>
          <a:latin typeface="Frutiger 45 Light"/>
        </a:defRPr>
      </a:lvl8pPr>
      <a:lvl9pPr marL="1828251" algn="l" defTabSz="685594" rtl="0" fontAlgn="base">
        <a:spcBef>
          <a:spcPct val="0"/>
        </a:spcBef>
        <a:spcAft>
          <a:spcPct val="0"/>
        </a:spcAft>
        <a:defRPr sz="2699" b="1">
          <a:solidFill>
            <a:schemeClr val="tx2"/>
          </a:solidFill>
          <a:latin typeface="Frutiger 45 Light"/>
        </a:defRPr>
      </a:lvl9pPr>
    </p:titleStyle>
    <p:bodyStyle>
      <a:lvl1pPr marL="257098" indent="-257098" algn="l" defTabSz="6855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99" kern="1200" spc="-11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046" indent="-214249" algn="l" defTabSz="6855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6993" indent="-171399" algn="l" defTabSz="6855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99790" indent="-171399" algn="l" defTabSz="6855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587" indent="-171399" algn="l" defTabSz="6855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384" indent="-171399" algn="l" defTabSz="68559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1" indent="-171399" algn="l" defTabSz="68559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78" indent="-171399" algn="l" defTabSz="68559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76" indent="-171399" algn="l" defTabSz="68559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7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4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1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89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86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3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7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E0673-B64E-7D84-2DFA-7551340CBA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2CC47A-34E7-1B68-A46D-5EF6018739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82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893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Close-up photo of wooden rulers">
            <a:extLst>
              <a:ext uri="{FF2B5EF4-FFF2-40B4-BE49-F238E27FC236}">
                <a16:creationId xmlns:a16="http://schemas.microsoft.com/office/drawing/2014/main" id="{AE42A3C5-94ED-55D2-DFD4-ECC0CACCBF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00"/>
          <a:stretch/>
        </p:blipFill>
        <p:spPr>
          <a:xfrm>
            <a:off x="3524159" y="903"/>
            <a:ext cx="8666255" cy="68562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0" y="893"/>
            <a:ext cx="9336774" cy="6856214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AFFD43-EA28-FADC-0DA3-DF3F34C6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44" y="1122963"/>
            <a:ext cx="4022312" cy="3203300"/>
          </a:xfrm>
        </p:spPr>
        <p:txBody>
          <a:bodyPr vert="horz" lIns="91416" tIns="45708" rIns="91416" bIns="45708" rtlCol="0" anchor="b">
            <a:normAutofit/>
          </a:bodyPr>
          <a:lstStyle/>
          <a:p>
            <a:r>
              <a:rPr lang="en-US" sz="4799"/>
              <a:t>Define what success looks like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1311" y="347594"/>
            <a:ext cx="146266" cy="703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1" y="4546630"/>
            <a:ext cx="3976604" cy="18283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18950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E082FD-B58F-2A41-9241-BD091CC4CC56}"/>
              </a:ext>
            </a:extLst>
          </p:cNvPr>
          <p:cNvSpPr txBox="1"/>
          <p:nvPr/>
        </p:nvSpPr>
        <p:spPr>
          <a:xfrm>
            <a:off x="521406" y="2305908"/>
            <a:ext cx="11149191" cy="22461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12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996" b="1">
                <a:solidFill>
                  <a:prstClr val="white"/>
                </a:solidFill>
                <a:latin typeface="Courier" pitchFamily="2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273501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893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6AE702A2-6B07-1EEA-E8F8-DE70423851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627" b="-1"/>
          <a:stretch/>
        </p:blipFill>
        <p:spPr>
          <a:xfrm>
            <a:off x="3524159" y="903"/>
            <a:ext cx="8666255" cy="68562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0" y="893"/>
            <a:ext cx="9336774" cy="6856214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296848-6B8E-5CCD-7E73-F2683249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44" y="1122963"/>
            <a:ext cx="4022312" cy="3203300"/>
          </a:xfrm>
        </p:spPr>
        <p:txBody>
          <a:bodyPr vert="horz" lIns="91416" tIns="45708" rIns="91416" bIns="45708" rtlCol="0" anchor="b">
            <a:normAutofit/>
          </a:bodyPr>
          <a:lstStyle/>
          <a:p>
            <a:r>
              <a:rPr lang="en-US" sz="4799"/>
              <a:t>Use your PC Skills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1311" y="347594"/>
            <a:ext cx="146266" cy="703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1" y="4546630"/>
            <a:ext cx="3976604" cy="18283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13056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893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7" name="Picture 3" descr="Top view of spiralling white crayons">
            <a:extLst>
              <a:ext uri="{FF2B5EF4-FFF2-40B4-BE49-F238E27FC236}">
                <a16:creationId xmlns:a16="http://schemas.microsoft.com/office/drawing/2014/main" id="{A575BBD4-30B5-ED7E-20F2-E0716815C9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4" r="13282" b="-1"/>
          <a:stretch/>
        </p:blipFill>
        <p:spPr>
          <a:xfrm>
            <a:off x="3524159" y="903"/>
            <a:ext cx="8666255" cy="6856204"/>
          </a:xfrm>
          <a:prstGeom prst="rect">
            <a:avLst/>
          </a:prstGeom>
        </p:spPr>
      </p:pic>
      <p:sp>
        <p:nvSpPr>
          <p:cNvPr id="18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0" y="893"/>
            <a:ext cx="9336774" cy="6856214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9070E-BB28-76B8-2E7B-AD9D24A8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44" y="1122963"/>
            <a:ext cx="4022312" cy="3203300"/>
          </a:xfrm>
        </p:spPr>
        <p:txBody>
          <a:bodyPr vert="horz" lIns="91416" tIns="45708" rIns="91416" bIns="45708" rtlCol="0" anchor="b">
            <a:normAutofit/>
          </a:bodyPr>
          <a:lstStyle/>
          <a:p>
            <a:r>
              <a:rPr lang="en-US" sz="4799"/>
              <a:t>Tips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1311" y="347594"/>
            <a:ext cx="146266" cy="703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1" y="4546630"/>
            <a:ext cx="3976604" cy="18283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47576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893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Red drawing pins on a map">
            <a:extLst>
              <a:ext uri="{FF2B5EF4-FFF2-40B4-BE49-F238E27FC236}">
                <a16:creationId xmlns:a16="http://schemas.microsoft.com/office/drawing/2014/main" id="{CBD08108-3EC1-4A6F-CC54-4CE48983F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00"/>
          <a:stretch/>
        </p:blipFill>
        <p:spPr>
          <a:xfrm>
            <a:off x="3524159" y="903"/>
            <a:ext cx="8666255" cy="68562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0" y="893"/>
            <a:ext cx="9336774" cy="6856214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B12A6A-B286-A528-356E-6BF3FB831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44" y="1122963"/>
            <a:ext cx="4022312" cy="3203300"/>
          </a:xfrm>
        </p:spPr>
        <p:txBody>
          <a:bodyPr vert="horz" lIns="91416" tIns="45708" rIns="91416" bIns="45708" rtlCol="0" anchor="b">
            <a:normAutofit/>
          </a:bodyPr>
          <a:lstStyle/>
          <a:p>
            <a:r>
              <a:rPr lang="en-US" sz="4799"/>
              <a:t>Float as “discovery”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1311" y="347594"/>
            <a:ext cx="146266" cy="703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1" y="4546630"/>
            <a:ext cx="3976604" cy="18283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49449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893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Construction work tools">
            <a:extLst>
              <a:ext uri="{FF2B5EF4-FFF2-40B4-BE49-F238E27FC236}">
                <a16:creationId xmlns:a16="http://schemas.microsoft.com/office/drawing/2014/main" id="{6C34A54C-A2FB-B683-3B0C-E5BEC86892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627" b="-1"/>
          <a:stretch/>
        </p:blipFill>
        <p:spPr>
          <a:xfrm>
            <a:off x="3524159" y="903"/>
            <a:ext cx="8666255" cy="68562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0" y="893"/>
            <a:ext cx="9336774" cy="6856214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B1D05-5F5C-8E54-A7D0-0CE63064F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45" y="1122963"/>
            <a:ext cx="4289547" cy="3203300"/>
          </a:xfrm>
        </p:spPr>
        <p:txBody>
          <a:bodyPr vert="horz" lIns="91416" tIns="45708" rIns="91416" bIns="45708" rtlCol="0" anchor="b">
            <a:normAutofit/>
          </a:bodyPr>
          <a:lstStyle/>
          <a:p>
            <a:r>
              <a:rPr lang="en-US" sz="4799"/>
              <a:t>Don’t overuse “patient safety”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1311" y="347594"/>
            <a:ext cx="146266" cy="703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1" y="4546630"/>
            <a:ext cx="3976604" cy="18283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41530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893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Sun at sea">
            <a:extLst>
              <a:ext uri="{FF2B5EF4-FFF2-40B4-BE49-F238E27FC236}">
                <a16:creationId xmlns:a16="http://schemas.microsoft.com/office/drawing/2014/main" id="{39724B84-5A47-4B07-B759-05188263B8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627" b="-1"/>
          <a:stretch/>
        </p:blipFill>
        <p:spPr>
          <a:xfrm>
            <a:off x="3524159" y="903"/>
            <a:ext cx="8666255" cy="68562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0" y="893"/>
            <a:ext cx="9336774" cy="6856214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CA77D3-380E-93B7-D7E5-CDB05034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44" y="1122963"/>
            <a:ext cx="4022312" cy="3203300"/>
          </a:xfrm>
        </p:spPr>
        <p:txBody>
          <a:bodyPr vert="horz" lIns="91416" tIns="45708" rIns="91416" bIns="45708" rtlCol="0" anchor="b">
            <a:normAutofit/>
          </a:bodyPr>
          <a:lstStyle/>
          <a:p>
            <a:r>
              <a:rPr lang="en-US" sz="4799"/>
              <a:t>Don’t do everything at once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1311" y="347594"/>
            <a:ext cx="146266" cy="703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1" y="4546630"/>
            <a:ext cx="3976604" cy="18283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2920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B6248-D7ED-8830-017F-4746358DB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0609" y="1557908"/>
            <a:ext cx="6558150" cy="407720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Start with a story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Paint a better picture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Link to Mission, Vision, or Strategic Plan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Share how this makes patient care better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If there’s financial ROI involved, state that too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Present a problem, not a solution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Give a time estimate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If you don’t know, ask for “discovery” project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Define what success looks like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08373-BE94-43D0-6230-5AA3BDE45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25944" y="2122659"/>
            <a:ext cx="3385446" cy="2136219"/>
          </a:xfrm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C00000"/>
                </a:solidFill>
              </a:rPr>
              <a:t>Avoid:</a:t>
            </a:r>
          </a:p>
          <a:p>
            <a:r>
              <a:rPr lang="en-US"/>
              <a:t>Overusing buzz words (e.g., “patient safety”)</a:t>
            </a:r>
          </a:p>
          <a:p>
            <a:r>
              <a:rPr lang="en-US"/>
              <a:t>Asking for everything on your wish list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028D0C-BE70-B436-9451-D88623EA675D}"/>
              </a:ext>
            </a:extLst>
          </p:cNvPr>
          <p:cNvSpPr txBox="1">
            <a:spLocks/>
          </p:cNvSpPr>
          <p:nvPr/>
        </p:nvSpPr>
        <p:spPr>
          <a:xfrm>
            <a:off x="625628" y="220361"/>
            <a:ext cx="8155982" cy="119786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 spc="-113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Frutiger 45 Light"/>
              </a:defRPr>
            </a:lvl2pPr>
            <a:lvl3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Frutiger 45 Light"/>
              </a:defRPr>
            </a:lvl3pPr>
            <a:lvl4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Frutiger 45 Light"/>
              </a:defRPr>
            </a:lvl4pPr>
            <a:lvl5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Frutiger 45 Light"/>
              </a:defRPr>
            </a:lvl5pPr>
            <a:lvl6pPr marL="457200" algn="l" defTabSz="6858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Frutiger 45 Light"/>
              </a:defRPr>
            </a:lvl6pPr>
            <a:lvl7pPr marL="914400" algn="l" defTabSz="6858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Frutiger 45 Light"/>
              </a:defRPr>
            </a:lvl7pPr>
            <a:lvl8pPr marL="1371600" algn="l" defTabSz="6858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Frutiger 45 Light"/>
              </a:defRPr>
            </a:lvl8pPr>
            <a:lvl9pPr marL="1828800" algn="l" defTabSz="6858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Frutiger 45 Light"/>
              </a:defRPr>
            </a:lvl9pPr>
          </a:lstStyle>
          <a:p>
            <a:pPr defTabSz="685594"/>
            <a:r>
              <a:rPr lang="en-US" sz="4399">
                <a:solidFill>
                  <a:srgbClr val="002060"/>
                </a:solidFill>
              </a:rPr>
              <a:t>Pitch Guide</a:t>
            </a:r>
          </a:p>
        </p:txBody>
      </p:sp>
    </p:spTree>
    <p:extLst>
      <p:ext uri="{BB962C8B-B14F-4D97-AF65-F5344CB8AC3E}">
        <p14:creationId xmlns:p14="http://schemas.microsoft.com/office/powerpoint/2010/main" val="316820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893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Worn out baseball">
            <a:extLst>
              <a:ext uri="{FF2B5EF4-FFF2-40B4-BE49-F238E27FC236}">
                <a16:creationId xmlns:a16="http://schemas.microsoft.com/office/drawing/2014/main" id="{95400BC5-66B5-BCBA-A043-105DA54ABD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6" r="-1" b="-1"/>
          <a:stretch/>
        </p:blipFill>
        <p:spPr>
          <a:xfrm>
            <a:off x="3524159" y="903"/>
            <a:ext cx="8666255" cy="68562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0" y="893"/>
            <a:ext cx="9336774" cy="6856214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4B3068-AED9-39A4-8331-340BD43C6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44" y="1122963"/>
            <a:ext cx="4022312" cy="3203300"/>
          </a:xfrm>
        </p:spPr>
        <p:txBody>
          <a:bodyPr vert="horz" lIns="91416" tIns="45708" rIns="91416" bIns="45708" rtlCol="0" anchor="b">
            <a:normAutofit/>
          </a:bodyPr>
          <a:lstStyle/>
          <a:p>
            <a:r>
              <a:rPr lang="en-US" sz="4799"/>
              <a:t>Pitch Guide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1311" y="347594"/>
            <a:ext cx="146266" cy="703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1" y="4546630"/>
            <a:ext cx="3976604" cy="18283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42719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893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Books stacked on a wooden table">
            <a:extLst>
              <a:ext uri="{FF2B5EF4-FFF2-40B4-BE49-F238E27FC236}">
                <a16:creationId xmlns:a16="http://schemas.microsoft.com/office/drawing/2014/main" id="{F38809F4-EEDB-7586-A5B9-5B48C48E62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28" r="-1" b="-1"/>
          <a:stretch/>
        </p:blipFill>
        <p:spPr>
          <a:xfrm>
            <a:off x="3524159" y="903"/>
            <a:ext cx="8666255" cy="68562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0" y="893"/>
            <a:ext cx="9336774" cy="6856214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3DD84-D43E-4DF5-9838-1A7D6A5B1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44" y="1122963"/>
            <a:ext cx="4022312" cy="3203300"/>
          </a:xfrm>
        </p:spPr>
        <p:txBody>
          <a:bodyPr vert="horz" lIns="91416" tIns="45708" rIns="91416" bIns="45708" rtlCol="0" anchor="b">
            <a:normAutofit/>
          </a:bodyPr>
          <a:lstStyle/>
          <a:p>
            <a:r>
              <a:rPr lang="en-US" sz="4799"/>
              <a:t>Start with a story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1311" y="347594"/>
            <a:ext cx="146266" cy="703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1" y="4546630"/>
            <a:ext cx="3976604" cy="18283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9109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893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Solo journey">
            <a:extLst>
              <a:ext uri="{FF2B5EF4-FFF2-40B4-BE49-F238E27FC236}">
                <a16:creationId xmlns:a16="http://schemas.microsoft.com/office/drawing/2014/main" id="{867FCFA3-79DF-764F-FBBA-E11431817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00"/>
          <a:stretch/>
        </p:blipFill>
        <p:spPr>
          <a:xfrm>
            <a:off x="3524159" y="903"/>
            <a:ext cx="8666255" cy="68562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0" y="893"/>
            <a:ext cx="9336774" cy="6856214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C2A64-9565-23AF-74C5-855DA89F8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44" y="1122963"/>
            <a:ext cx="4022312" cy="3203300"/>
          </a:xfrm>
        </p:spPr>
        <p:txBody>
          <a:bodyPr vert="horz" lIns="91416" tIns="45708" rIns="91416" bIns="45708" rtlCol="0" anchor="b">
            <a:normAutofit/>
          </a:bodyPr>
          <a:lstStyle/>
          <a:p>
            <a:r>
              <a:rPr lang="en-US" sz="4799"/>
              <a:t>Paint a picture of how it can be better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1311" y="347594"/>
            <a:ext cx="146266" cy="703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1" y="4546630"/>
            <a:ext cx="3976604" cy="18283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2117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893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Phoroptor">
            <a:extLst>
              <a:ext uri="{FF2B5EF4-FFF2-40B4-BE49-F238E27FC236}">
                <a16:creationId xmlns:a16="http://schemas.microsoft.com/office/drawing/2014/main" id="{F58F6DB0-DC18-046A-06E7-400DC06ECD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17" r="7409" b="-1"/>
          <a:stretch/>
        </p:blipFill>
        <p:spPr>
          <a:xfrm>
            <a:off x="3524159" y="903"/>
            <a:ext cx="8666255" cy="68562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0" y="893"/>
            <a:ext cx="9336774" cy="6856214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AD9379-BBDD-4BEB-DF9C-DED4D2750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44" y="1122963"/>
            <a:ext cx="4022312" cy="3203300"/>
          </a:xfrm>
        </p:spPr>
        <p:txBody>
          <a:bodyPr vert="horz" lIns="91416" tIns="45708" rIns="91416" bIns="45708" rtlCol="0" anchor="b">
            <a:normAutofit/>
          </a:bodyPr>
          <a:lstStyle/>
          <a:p>
            <a:r>
              <a:rPr lang="en-US" sz="4799"/>
              <a:t>Link to Vision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1311" y="347594"/>
            <a:ext cx="146266" cy="703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1" y="4546630"/>
            <a:ext cx="3976604" cy="18283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49460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893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People holding hands">
            <a:extLst>
              <a:ext uri="{FF2B5EF4-FFF2-40B4-BE49-F238E27FC236}">
                <a16:creationId xmlns:a16="http://schemas.microsoft.com/office/drawing/2014/main" id="{B79C8CD8-051C-EDB9-BAC6-51D6A6414C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6" r="14341" b="-1"/>
          <a:stretch/>
        </p:blipFill>
        <p:spPr>
          <a:xfrm>
            <a:off x="3524159" y="903"/>
            <a:ext cx="8666255" cy="68562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0" y="893"/>
            <a:ext cx="9336774" cy="6856214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B1E96D-A1ED-8430-DE94-30F15F55D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44" y="1122963"/>
            <a:ext cx="4022312" cy="3203300"/>
          </a:xfrm>
        </p:spPr>
        <p:txBody>
          <a:bodyPr vert="horz" lIns="91416" tIns="45708" rIns="91416" bIns="45708" rtlCol="0" anchor="b">
            <a:normAutofit/>
          </a:bodyPr>
          <a:lstStyle/>
          <a:p>
            <a:r>
              <a:rPr lang="en-US" sz="4799"/>
              <a:t>Ground in better patient care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1311" y="347594"/>
            <a:ext cx="146266" cy="703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1" y="4546630"/>
            <a:ext cx="3976604" cy="18283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53990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893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124428-C617-F035-B207-750BF9C08B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62" r="12638"/>
          <a:stretch/>
        </p:blipFill>
        <p:spPr>
          <a:xfrm>
            <a:off x="3524159" y="903"/>
            <a:ext cx="8666255" cy="68562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0" y="893"/>
            <a:ext cx="9336774" cy="6856214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82DD4-BF23-4239-3DC8-9A4F7CCBC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491" y="1343329"/>
            <a:ext cx="4022312" cy="3203300"/>
          </a:xfrm>
        </p:spPr>
        <p:txBody>
          <a:bodyPr vert="horz" lIns="91416" tIns="45708" rIns="91416" bIns="45708" rtlCol="0" anchor="b">
            <a:normAutofit fontScale="90000"/>
          </a:bodyPr>
          <a:lstStyle/>
          <a:p>
            <a:r>
              <a:rPr lang="en-US" sz="4799"/>
              <a:t>If there’s a financial ROI, call that out. </a:t>
            </a:r>
            <a:br>
              <a:rPr lang="en-US" sz="4799"/>
            </a:br>
            <a:br>
              <a:rPr lang="en-US" sz="4799"/>
            </a:br>
            <a:r>
              <a:rPr lang="en-US" sz="4799"/>
              <a:t>BUT better care is enough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1311" y="347594"/>
            <a:ext cx="146266" cy="703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1" y="4546630"/>
            <a:ext cx="3976604" cy="18283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0314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893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Complex maths formulae on a blackboard">
            <a:extLst>
              <a:ext uri="{FF2B5EF4-FFF2-40B4-BE49-F238E27FC236}">
                <a16:creationId xmlns:a16="http://schemas.microsoft.com/office/drawing/2014/main" id="{60C08634-9933-5451-9995-CC8008093B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27" b="-1"/>
          <a:stretch/>
        </p:blipFill>
        <p:spPr>
          <a:xfrm>
            <a:off x="3524159" y="903"/>
            <a:ext cx="8666255" cy="68562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0" y="893"/>
            <a:ext cx="9336774" cy="6856214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D2FCF7-2C55-973C-6653-5A2873B4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44" y="1122963"/>
            <a:ext cx="4022312" cy="3203300"/>
          </a:xfrm>
        </p:spPr>
        <p:txBody>
          <a:bodyPr vert="horz" lIns="91416" tIns="45708" rIns="91416" bIns="45708" rtlCol="0" anchor="b">
            <a:normAutofit/>
          </a:bodyPr>
          <a:lstStyle/>
          <a:p>
            <a:r>
              <a:rPr lang="en-US" sz="4799" b="1"/>
              <a:t>Present a problem </a:t>
            </a:r>
            <a:r>
              <a:rPr lang="en-US" sz="4799"/>
              <a:t>(not a solution)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1311" y="347594"/>
            <a:ext cx="146266" cy="703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1" y="4546630"/>
            <a:ext cx="3976604" cy="18283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87976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893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Hourglass">
            <a:extLst>
              <a:ext uri="{FF2B5EF4-FFF2-40B4-BE49-F238E27FC236}">
                <a16:creationId xmlns:a16="http://schemas.microsoft.com/office/drawing/2014/main" id="{74EAE91B-C510-96D9-856E-5EF1C88D1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81" r="659" b="-1"/>
          <a:stretch/>
        </p:blipFill>
        <p:spPr>
          <a:xfrm>
            <a:off x="3524159" y="903"/>
            <a:ext cx="8666255" cy="68562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0" y="893"/>
            <a:ext cx="9336774" cy="6856214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AE68C-0702-16D2-8EF7-A4EA84011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44" y="1122963"/>
            <a:ext cx="4022312" cy="3203300"/>
          </a:xfrm>
        </p:spPr>
        <p:txBody>
          <a:bodyPr vert="horz" lIns="91416" tIns="45708" rIns="91416" bIns="45708" rtlCol="0" anchor="b">
            <a:normAutofit/>
          </a:bodyPr>
          <a:lstStyle/>
          <a:p>
            <a:r>
              <a:rPr lang="en-US" sz="4799"/>
              <a:t>Give a time estimate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1311" y="347594"/>
            <a:ext cx="146266" cy="703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1" y="4546630"/>
            <a:ext cx="3976604" cy="18283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72041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IHC_Blue_No Horiz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297</Words>
  <Application>Microsoft Office PowerPoint</Application>
  <PresentationFormat>Widescreen</PresentationFormat>
  <Paragraphs>55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Courier</vt:lpstr>
      <vt:lpstr>Frutiger 45 Light</vt:lpstr>
      <vt:lpstr>Wingdings</vt:lpstr>
      <vt:lpstr>Office Theme</vt:lpstr>
      <vt:lpstr>1_Office Theme</vt:lpstr>
      <vt:lpstr>1_PIHC_Blue_No Horizon</vt:lpstr>
      <vt:lpstr>PowerPoint Presentation</vt:lpstr>
      <vt:lpstr>Pitch Guide</vt:lpstr>
      <vt:lpstr>Start with a story</vt:lpstr>
      <vt:lpstr>Paint a picture of how it can be better</vt:lpstr>
      <vt:lpstr>Link to Vision</vt:lpstr>
      <vt:lpstr>Ground in better patient care</vt:lpstr>
      <vt:lpstr>If there’s a financial ROI, call that out.   BUT better care is enough</vt:lpstr>
      <vt:lpstr>Present a problem (not a solution)</vt:lpstr>
      <vt:lpstr>Give a time estimate</vt:lpstr>
      <vt:lpstr>Define what success looks like</vt:lpstr>
      <vt:lpstr>PowerPoint Presentation</vt:lpstr>
      <vt:lpstr>Use your PC Skills</vt:lpstr>
      <vt:lpstr>Tips</vt:lpstr>
      <vt:lpstr>Float as “discovery”</vt:lpstr>
      <vt:lpstr>Don’t overuse “patient safety”</vt:lpstr>
      <vt:lpstr>Don’t do everything at once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Unger, Deborah M | MD | she, her</dc:creator>
  <cp:lastModifiedBy>Unger, Deborah M | MD | she, her</cp:lastModifiedBy>
  <cp:revision>1</cp:revision>
  <dcterms:created xsi:type="dcterms:W3CDTF">2023-02-24T20:15:43Z</dcterms:created>
  <dcterms:modified xsi:type="dcterms:W3CDTF">2023-02-24T22:49:27Z</dcterms:modified>
</cp:coreProperties>
</file>